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77" r:id="rId4"/>
    <p:sldId id="257" r:id="rId5"/>
    <p:sldId id="262" r:id="rId6"/>
    <p:sldId id="269" r:id="rId7"/>
    <p:sldId id="265" r:id="rId8"/>
    <p:sldId id="259" r:id="rId9"/>
    <p:sldId id="278" r:id="rId10"/>
    <p:sldId id="268" r:id="rId11"/>
    <p:sldId id="273" r:id="rId12"/>
    <p:sldId id="266" r:id="rId13"/>
    <p:sldId id="270" r:id="rId14"/>
    <p:sldId id="267" r:id="rId15"/>
    <p:sldId id="275" r:id="rId16"/>
    <p:sldId id="274" r:id="rId17"/>
    <p:sldId id="271" r:id="rId18"/>
    <p:sldId id="272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34E00"/>
    <a:srgbClr val="5AB3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>
        <p:scale>
          <a:sx n="50" d="100"/>
          <a:sy n="50" d="100"/>
        </p:scale>
        <p:origin x="-94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5D91B-9C78-440A-8A4C-FF44C08690C4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FBBC1-05EC-4790-BFC9-188DDEAF0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879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29FE-2CB8-4B1A-A27E-F833764B62FB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4DE2A-6A93-42C3-A654-E56A982D8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9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4DE2A-6A93-42C3-A654-E56A982D87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B3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7047A-29C3-4601-A517-15C782A083A0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2F8DC-BDA3-46FB-AB86-1B30E29646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Presentacion\Cuban-Style%20Pig%20Roast%20Using%20La%20Caja%20China%20-%20Miami%20-%20Restaurants%20and%20Dining%20-%20Short%20Order.wmv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Presentacion\Roberto%20Guerra%20%20%20La%20Caja%20China%20%20%20Chat%20Chow%20TV.wmv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Presentacion\El%20Tizoncito%20Mexico%20City%20-%20YouTube.wmv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5486400" y="1600200"/>
            <a:ext cx="0" cy="373380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5400000">
            <a:off x="4157365" y="3005435"/>
            <a:ext cx="5257800" cy="923330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</a:rPr>
              <a:t>Catering By Les</a:t>
            </a:r>
            <a:endParaRPr lang="en-US" sz="5400" b="1" dirty="0">
              <a:solidFill>
                <a:srgbClr val="FFFFFF"/>
              </a:solidFill>
            </a:endParaRPr>
          </a:p>
        </p:txBody>
      </p:sp>
      <p:pic>
        <p:nvPicPr>
          <p:cNvPr id="10" name="Picture 9" descr="LesCatering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4346981" cy="518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5400000">
            <a:off x="3271509" y="3205491"/>
            <a:ext cx="510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If you can dream it we can do it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762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Caja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China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uban-Style Pig Roast Using La Caja China - Miami - Restaurants and Dining - Short Ord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1600200"/>
            <a:ext cx="6687403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144" y="3048000"/>
            <a:ext cx="3728755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After all this work,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e</a:t>
            </a:r>
            <a:r>
              <a:rPr lang="en-US" sz="3600" b="1" dirty="0" smtClean="0">
                <a:solidFill>
                  <a:schemeClr val="bg1"/>
                </a:solidFill>
              </a:rPr>
              <a:t>njoy  refreshing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Cuban </a:t>
            </a:r>
            <a:r>
              <a:rPr lang="en-US" sz="3600" b="1" dirty="0" err="1" smtClean="0">
                <a:solidFill>
                  <a:schemeClr val="bg1"/>
                </a:solidFill>
              </a:rPr>
              <a:t>Mojitos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Picture 4" descr="un-mojito-xxl-ca-vous-ten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14400"/>
            <a:ext cx="4267200" cy="5588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85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La </a:t>
            </a:r>
            <a:r>
              <a:rPr lang="en-US" sz="2800" b="1" dirty="0" err="1" smtClean="0">
                <a:solidFill>
                  <a:srgbClr val="FFFFFF"/>
                </a:solidFill>
              </a:rPr>
              <a:t>Caja</a:t>
            </a:r>
            <a:r>
              <a:rPr lang="en-US" sz="2800" b="1" dirty="0" smtClean="0">
                <a:solidFill>
                  <a:srgbClr val="FFFFFF"/>
                </a:solidFill>
              </a:rPr>
              <a:t> China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600200"/>
            <a:ext cx="419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Roberto Guerra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“Patron Saint of Pig” The story 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971800"/>
            <a:ext cx="5867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Back in 1985 La </a:t>
            </a:r>
            <a:r>
              <a:rPr lang="en-US" sz="2800" dirty="0" err="1" smtClean="0">
                <a:solidFill>
                  <a:schemeClr val="bg1"/>
                </a:solidFill>
              </a:rPr>
              <a:t>caja</a:t>
            </a:r>
            <a:r>
              <a:rPr lang="en-US" sz="2800" dirty="0" smtClean="0">
                <a:solidFill>
                  <a:schemeClr val="bg1"/>
                </a:solidFill>
              </a:rPr>
              <a:t> china was born.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Inspired by Cuban tradition?.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Miami based company.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Customers across the country.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Only local materials.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The company growth.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 La </a:t>
            </a:r>
            <a:r>
              <a:rPr lang="en-US" sz="2800" dirty="0" err="1">
                <a:solidFill>
                  <a:schemeClr val="bg1"/>
                </a:solidFill>
              </a:rPr>
              <a:t>C</a:t>
            </a:r>
            <a:r>
              <a:rPr lang="en-US" sz="2800" dirty="0" err="1" smtClean="0">
                <a:solidFill>
                  <a:schemeClr val="bg1"/>
                </a:solidFill>
              </a:rPr>
              <a:t>aja</a:t>
            </a:r>
            <a:r>
              <a:rPr lang="en-US" sz="2800" dirty="0" smtClean="0">
                <a:solidFill>
                  <a:schemeClr val="bg1"/>
                </a:solidFill>
              </a:rPr>
              <a:t> China not only for pork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762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La </a:t>
            </a:r>
            <a:r>
              <a:rPr lang="en-US" sz="3200" b="1" dirty="0" err="1" smtClean="0">
                <a:solidFill>
                  <a:srgbClr val="FFFFFF"/>
                </a:solidFill>
              </a:rPr>
              <a:t>Caja</a:t>
            </a:r>
            <a:r>
              <a:rPr lang="en-US" sz="3200" b="1" dirty="0" smtClean="0">
                <a:solidFill>
                  <a:srgbClr val="FFFFFF"/>
                </a:solidFill>
              </a:rPr>
              <a:t> China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4" name="Roberto Guerra   La Caja China   Chat Chow T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71600" y="1600200"/>
            <a:ext cx="6891130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1000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95800" y="1219200"/>
            <a:ext cx="44196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457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La </a:t>
            </a:r>
            <a:r>
              <a:rPr lang="en-US" sz="3200" b="1" dirty="0" err="1" smtClean="0">
                <a:solidFill>
                  <a:srgbClr val="FFFFFF"/>
                </a:solidFill>
              </a:rPr>
              <a:t>Caja</a:t>
            </a:r>
            <a:r>
              <a:rPr lang="en-US" sz="3200" b="1" dirty="0" smtClean="0">
                <a:solidFill>
                  <a:srgbClr val="FFFFFF"/>
                </a:solidFill>
              </a:rPr>
              <a:t> China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Use it as a STEAMER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New England Clam Bake.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        </a:t>
            </a:r>
            <a:r>
              <a:rPr lang="en-US" sz="2800" dirty="0" smtClean="0">
                <a:solidFill>
                  <a:srgbClr val="FFFFFF"/>
                </a:solidFill>
              </a:rPr>
              <a:t>Preparation: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                  River stones.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                  Dripping tray.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                  The fire.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                  Food strainer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                  The Food.</a:t>
            </a:r>
          </a:p>
          <a:p>
            <a:r>
              <a:rPr lang="en-US" sz="2800" dirty="0" smtClean="0"/>
              <a:t>                   </a:t>
            </a:r>
            <a:endParaRPr lang="en-US" sz="2800" dirty="0"/>
          </a:p>
        </p:txBody>
      </p:sp>
      <p:pic>
        <p:nvPicPr>
          <p:cNvPr id="6" name="Picture 5" descr="P10006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14800" y="1219200"/>
            <a:ext cx="4800600" cy="4800600"/>
          </a:xfrm>
          <a:prstGeom prst="rect">
            <a:avLst/>
          </a:prstGeom>
        </p:spPr>
      </p:pic>
      <p:pic>
        <p:nvPicPr>
          <p:cNvPr id="7" name="Picture 6" descr="P10006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295400"/>
            <a:ext cx="4800600" cy="4800600"/>
          </a:xfrm>
          <a:prstGeom prst="rect">
            <a:avLst/>
          </a:prstGeom>
        </p:spPr>
      </p:pic>
      <p:pic>
        <p:nvPicPr>
          <p:cNvPr id="8" name="Picture 7" descr="P10006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1219200"/>
            <a:ext cx="4800600" cy="4800600"/>
          </a:xfrm>
          <a:prstGeom prst="rect">
            <a:avLst/>
          </a:prstGeom>
        </p:spPr>
      </p:pic>
      <p:pic>
        <p:nvPicPr>
          <p:cNvPr id="9" name="Picture 8" descr="P10006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14800" y="1219200"/>
            <a:ext cx="4800600" cy="4800600"/>
          </a:xfrm>
          <a:prstGeom prst="rect">
            <a:avLst/>
          </a:prstGeom>
        </p:spPr>
      </p:pic>
      <p:pic>
        <p:nvPicPr>
          <p:cNvPr id="10" name="Picture 9" descr="P10006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00" y="1143000"/>
            <a:ext cx="4800600" cy="4800600"/>
          </a:xfrm>
          <a:prstGeom prst="rect">
            <a:avLst/>
          </a:prstGeom>
        </p:spPr>
      </p:pic>
      <p:pic>
        <p:nvPicPr>
          <p:cNvPr id="11" name="Picture 10" descr="P10006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4800" y="1143000"/>
            <a:ext cx="4800600" cy="4800600"/>
          </a:xfrm>
          <a:prstGeom prst="rect">
            <a:avLst/>
          </a:prstGeom>
        </p:spPr>
      </p:pic>
      <p:pic>
        <p:nvPicPr>
          <p:cNvPr id="4" name="Picture 3" descr="P100067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14800" y="1143000"/>
            <a:ext cx="4800600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441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"Spit" Vertical Rotisserie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El Tizoncito Mexico City - YouTu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00400" y="1600199"/>
            <a:ext cx="4876800" cy="3751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7620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Vertical Rotisserie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1336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 A type of street food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 Middle East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 Meat, Sauce &amp; toppings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 The Greek gyro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 The Turkish </a:t>
            </a:r>
            <a:r>
              <a:rPr lang="en-US" sz="2800" b="1" dirty="0" err="1" smtClean="0">
                <a:solidFill>
                  <a:schemeClr val="bg1"/>
                </a:solidFill>
              </a:rPr>
              <a:t>kebad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 The Armenian dish </a:t>
            </a:r>
            <a:r>
              <a:rPr lang="en-US" sz="2800" b="1" dirty="0" err="1" smtClean="0">
                <a:solidFill>
                  <a:schemeClr val="bg1"/>
                </a:solidFill>
              </a:rPr>
              <a:t>tarna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cos_al_pastor_0dde6878962677692ec4a252246a8e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479675"/>
            <a:ext cx="4343400" cy="361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762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"Spits"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600200"/>
            <a:ext cx="232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Tacos al pastor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Tacos-Al-Pastor-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2438400"/>
            <a:ext cx="4343400" cy="3657600"/>
          </a:xfrm>
          <a:prstGeom prst="rect">
            <a:avLst/>
          </a:prstGeom>
        </p:spPr>
      </p:pic>
      <p:pic>
        <p:nvPicPr>
          <p:cNvPr id="6" name="Picture 5" descr="Tacos-al-Pas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2209800"/>
            <a:ext cx="2775537" cy="4105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858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Accompaniments: Flavored  </a:t>
            </a:r>
            <a:r>
              <a:rPr lang="en-US" sz="3200" b="1" dirty="0">
                <a:solidFill>
                  <a:schemeClr val="bg1"/>
                </a:solidFill>
              </a:rPr>
              <a:t>W</a:t>
            </a:r>
            <a:r>
              <a:rPr lang="en-US" sz="3200" b="1" dirty="0" smtClean="0">
                <a:solidFill>
                  <a:schemeClr val="bg1"/>
                </a:solidFill>
              </a:rPr>
              <a:t>aters from Mexico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1828800"/>
            <a:ext cx="2971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FFFF"/>
                </a:solidFill>
              </a:rPr>
              <a:t>Horchata</a:t>
            </a:r>
            <a:endParaRPr lang="en-US" sz="2800" u="sng" dirty="0" smtClean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Ingredients: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2/3 cup (120g) white rice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3 cups warm water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One 2-inch (5cm) cinnamon stick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3/4 to 1 cup (150g-200g) sugar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2 cups (500ml) rice milk or regular milk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Ground cinnamon, for serving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828800"/>
            <a:ext cx="2819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FFFF"/>
                </a:solidFill>
              </a:rPr>
              <a:t>Aqua de Jamaica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Ingredients: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1/2 cup of dried hibiscus calyces ("</a:t>
            </a:r>
            <a:r>
              <a:rPr lang="en-US" sz="2000" dirty="0" err="1" smtClean="0">
                <a:solidFill>
                  <a:schemeClr val="bg1"/>
                </a:solidFill>
              </a:rPr>
              <a:t>Flor</a:t>
            </a:r>
            <a:r>
              <a:rPr lang="en-US" sz="2000" dirty="0" smtClean="0">
                <a:solidFill>
                  <a:schemeClr val="bg1"/>
                </a:solidFill>
              </a:rPr>
              <a:t> de Jamaica")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Water (8 cups)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Sugar (about 1/2 cups, or to taste)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OPTIONAL: rum, ginger, thinly-sliced lime garnish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2057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FFFF"/>
                </a:solidFill>
              </a:rPr>
              <a:t>Tamarindo</a:t>
            </a:r>
            <a:endParaRPr lang="en-US" sz="2800" u="sng" dirty="0" smtClean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Ingredients: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10 tamarind pods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1 quart water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3/4 cups sugar, or to taste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182880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</a:rPr>
              <a:t>Questions &amp; Answers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5400000">
            <a:off x="-43934" y="7297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715000"/>
            <a:ext cx="6096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International Cuisine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Improvisation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-337163" y="3918562"/>
            <a:ext cx="4188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Ethnic Cuisine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57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Tradition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457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 Narrow" pitchFamily="34" charset="0"/>
              </a:rPr>
              <a:t>Miami</a:t>
            </a:r>
            <a:endParaRPr lang="en-US" sz="5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" name="Picture 10" descr="Catering Pictures 045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57200"/>
            <a:ext cx="3657600" cy="5388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FFFF"/>
                </a:solidFill>
              </a:rPr>
              <a:t>"Pits" and "Spits"  </a:t>
            </a:r>
            <a:r>
              <a:rPr lang="en-US" sz="6000" dirty="0">
                <a:solidFill>
                  <a:srgbClr val="FFFFFF"/>
                </a:solidFill>
              </a:rPr>
              <a:t/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2700" b="1" dirty="0">
                <a:solidFill>
                  <a:srgbClr val="FFFFFF"/>
                </a:solidFill>
              </a:rPr>
              <a:t>Re-purposing two exotic cooking methods that are too HOT to ignore</a:t>
            </a: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endParaRPr lang="en-US" dirty="0"/>
          </a:p>
        </p:txBody>
      </p:sp>
      <p:pic>
        <p:nvPicPr>
          <p:cNvPr id="7" name="Content Placeholder 6" descr="4-Hour-Whole-Ho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6538" r="16538"/>
          <a:stretch>
            <a:fillRect/>
          </a:stretch>
        </p:blipFill>
        <p:spPr>
          <a:xfrm>
            <a:off x="457200" y="1981200"/>
            <a:ext cx="3733800" cy="4184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Content Placeholder 8" descr="l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7975" b="7975"/>
          <a:stretch>
            <a:fillRect/>
          </a:stretch>
        </p:blipFill>
        <p:spPr>
          <a:xfrm>
            <a:off x="4800600" y="1981200"/>
            <a:ext cx="3739705" cy="4190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905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257800" y="3276600"/>
            <a:ext cx="33528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-3505200" y="1066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Pits and Spits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 descr="pos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33400"/>
            <a:ext cx="3352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4-Hour-Whole-H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429000"/>
            <a:ext cx="6477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62000" y="533400"/>
            <a:ext cx="739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"Pit"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bg1"/>
                </a:solidFill>
              </a:rPr>
              <a:t>La </a:t>
            </a:r>
            <a:r>
              <a:rPr lang="en-US" sz="3200" b="1" dirty="0" err="1">
                <a:solidFill>
                  <a:schemeClr val="bg1"/>
                </a:solidFill>
              </a:rPr>
              <a:t>C</a:t>
            </a:r>
            <a:r>
              <a:rPr lang="en-US" sz="3200" b="1" dirty="0" err="1" smtClean="0">
                <a:solidFill>
                  <a:schemeClr val="bg1"/>
                </a:solidFill>
              </a:rPr>
              <a:t>aja</a:t>
            </a:r>
            <a:r>
              <a:rPr lang="en-US" sz="3200" b="1" dirty="0" smtClean="0">
                <a:solidFill>
                  <a:schemeClr val="bg1"/>
                </a:solidFill>
              </a:rPr>
              <a:t> China: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Also known as: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800" b="1" dirty="0" smtClean="0">
                <a:solidFill>
                  <a:schemeClr val="bg1"/>
                </a:solidFill>
              </a:rPr>
              <a:t>Roasting Box</a:t>
            </a:r>
            <a:endParaRPr lang="en-US" sz="2800" b="1" dirty="0">
              <a:solidFill>
                <a:schemeClr val="bg1"/>
              </a:solidFill>
            </a:endParaRPr>
          </a:p>
          <a:p>
            <a:pPr marL="1371600" lvl="2" indent="-457200">
              <a:buFont typeface="Courier New"/>
              <a:buChar char="o"/>
            </a:pPr>
            <a:r>
              <a:rPr lang="en-US" sz="2800" b="1" dirty="0">
                <a:solidFill>
                  <a:schemeClr val="bg1"/>
                </a:solidFill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</a:rPr>
              <a:t>he Clever Box</a:t>
            </a:r>
          </a:p>
          <a:p>
            <a:pPr marL="1371600" lvl="2" indent="-457200">
              <a:buFont typeface="Courier New"/>
              <a:buChar char="o"/>
            </a:pPr>
            <a:r>
              <a:rPr lang="en-US" sz="2800" b="1" dirty="0" smtClean="0">
                <a:solidFill>
                  <a:schemeClr val="bg1"/>
                </a:solidFill>
              </a:rPr>
              <a:t>Cajun Microwave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640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chemeClr val="bg1"/>
                </a:solidFill>
              </a:rPr>
              <a:t>Shwarma</a:t>
            </a:r>
            <a:r>
              <a:rPr lang="en-US" sz="3200" b="1" dirty="0" smtClean="0">
                <a:solidFill>
                  <a:schemeClr val="bg1"/>
                </a:solidFill>
              </a:rPr>
              <a:t> (Vertical rotisserie).</a:t>
            </a:r>
          </a:p>
        </p:txBody>
      </p:sp>
      <p:pic>
        <p:nvPicPr>
          <p:cNvPr id="5" name="Picture 4" descr="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752600"/>
            <a:ext cx="35433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200px-Donerkab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905000"/>
            <a:ext cx="3200400" cy="449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1524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The "Spit" 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hawarma-spit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46327">
            <a:off x="2728727" y="3086554"/>
            <a:ext cx="3523741" cy="307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7620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FF"/>
                </a:solidFill>
              </a:rPr>
              <a:t>"Pits and Spits"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3657600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Get a feel for them…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Explore the Possibilities…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You are limited only by your Imagination…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Two exotic &amp; territorial cooking methods that are too </a:t>
            </a:r>
            <a:r>
              <a:rPr lang="en-US" sz="3600" i="1" dirty="0">
                <a:solidFill>
                  <a:srgbClr val="C34E00"/>
                </a:solidFill>
                <a:latin typeface="Impact"/>
                <a:cs typeface="Impact"/>
              </a:rPr>
              <a:t>H</a:t>
            </a:r>
            <a:r>
              <a:rPr lang="en-US" sz="3600" i="1" dirty="0" smtClean="0">
                <a:solidFill>
                  <a:srgbClr val="C34E00"/>
                </a:solidFill>
                <a:latin typeface="Impact"/>
                <a:cs typeface="Impact"/>
              </a:rPr>
              <a:t>OT</a:t>
            </a:r>
            <a:r>
              <a:rPr lang="en-US" sz="3600" dirty="0" smtClean="0">
                <a:solidFill>
                  <a:schemeClr val="bg1"/>
                </a:solidFill>
              </a:rPr>
              <a:t> to be Ignored…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762000"/>
            <a:ext cx="472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La </a:t>
            </a:r>
            <a:r>
              <a:rPr lang="en-US" sz="3200" b="1" dirty="0" err="1" smtClean="0">
                <a:solidFill>
                  <a:schemeClr val="bg1"/>
                </a:solidFill>
              </a:rPr>
              <a:t>Caja</a:t>
            </a:r>
            <a:r>
              <a:rPr lang="en-US" sz="3200" b="1" dirty="0" smtClean="0">
                <a:solidFill>
                  <a:schemeClr val="bg1"/>
                </a:solidFill>
              </a:rPr>
              <a:t> China: History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hinese-railroad-work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209800"/>
            <a:ext cx="5740400" cy="4152900"/>
          </a:xfrm>
          <a:prstGeom prst="rect">
            <a:avLst/>
          </a:prstGeom>
        </p:spPr>
      </p:pic>
      <p:pic>
        <p:nvPicPr>
          <p:cNvPr id="5" name="Picture 4" descr="get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2209800"/>
            <a:ext cx="5715000" cy="4227575"/>
          </a:xfrm>
          <a:prstGeom prst="rect">
            <a:avLst/>
          </a:prstGeom>
        </p:spPr>
      </p:pic>
      <p:pic>
        <p:nvPicPr>
          <p:cNvPr id="6" name="Picture 5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2209800"/>
            <a:ext cx="5715000" cy="4229100"/>
          </a:xfrm>
          <a:prstGeom prst="rect">
            <a:avLst/>
          </a:prstGeom>
        </p:spPr>
      </p:pic>
      <p:pic>
        <p:nvPicPr>
          <p:cNvPr id="7" name="Picture 6" descr="chinese railroad worke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2209800"/>
            <a:ext cx="5791200" cy="4191000"/>
          </a:xfrm>
          <a:prstGeom prst="rect">
            <a:avLst/>
          </a:prstGeom>
        </p:spPr>
      </p:pic>
      <p:pic>
        <p:nvPicPr>
          <p:cNvPr id="8" name="Picture 7" descr="photo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2209800"/>
            <a:ext cx="5791200" cy="4214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457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The Customary </a:t>
            </a:r>
            <a:r>
              <a:rPr lang="en-US" sz="3600" b="1" dirty="0" smtClean="0">
                <a:solidFill>
                  <a:srgbClr val="FFFFFF"/>
                </a:solidFill>
              </a:rPr>
              <a:t>Use </a:t>
            </a:r>
            <a:r>
              <a:rPr lang="en-US" sz="3600" b="1" dirty="0">
                <a:solidFill>
                  <a:srgbClr val="FFFFFF"/>
                </a:solidFill>
              </a:rPr>
              <a:t>of </a:t>
            </a:r>
            <a:r>
              <a:rPr lang="en-US" sz="3600" b="1" dirty="0" smtClean="0">
                <a:solidFill>
                  <a:srgbClr val="FFFFFF"/>
                </a:solidFill>
              </a:rPr>
              <a:t>La </a:t>
            </a:r>
            <a:r>
              <a:rPr lang="en-US" sz="3600" b="1" dirty="0" err="1" smtClean="0">
                <a:solidFill>
                  <a:srgbClr val="FFFFFF"/>
                </a:solidFill>
              </a:rPr>
              <a:t>Caja</a:t>
            </a:r>
            <a:r>
              <a:rPr lang="en-US" sz="3600" b="1" dirty="0" smtClean="0">
                <a:solidFill>
                  <a:srgbClr val="FFFFFF"/>
                </a:solidFill>
              </a:rPr>
              <a:t> China</a:t>
            </a:r>
            <a:r>
              <a:rPr lang="en-US" sz="3600" b="1" dirty="0">
                <a:solidFill>
                  <a:srgbClr val="FFFFFF"/>
                </a:solidFill>
              </a:rPr>
              <a:t>:</a:t>
            </a:r>
          </a:p>
          <a:p>
            <a:pPr algn="ctr"/>
            <a:endParaRPr lang="en-US" sz="3600" b="1" u="sng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371600"/>
            <a:ext cx="594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The Whole </a:t>
            </a:r>
            <a:r>
              <a:rPr lang="en-US" sz="3200" b="1" dirty="0">
                <a:solidFill>
                  <a:srgbClr val="FFFFFF"/>
                </a:solidFill>
              </a:rPr>
              <a:t>P</a:t>
            </a:r>
            <a:r>
              <a:rPr lang="en-US" sz="3200" b="1" dirty="0" smtClean="0">
                <a:solidFill>
                  <a:srgbClr val="FFFFFF"/>
                </a:solidFill>
              </a:rPr>
              <a:t>ork Roast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3622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Starts with: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A trip to the pig farm where you select your pig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Once home, apply seasoning and marinate 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Mojo recipe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Preparation &amp; cooking 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rgbClr val="FFFFFF"/>
                </a:solidFill>
              </a:rPr>
              <a:t>Traditional Accompaniments.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</a:rPr>
              <a:t>Mojo</a:t>
            </a:r>
            <a:r>
              <a:rPr lang="en-US" sz="3600" b="1" dirty="0" smtClean="0">
                <a:solidFill>
                  <a:srgbClr val="FFFFFF"/>
                </a:solidFill>
              </a:rPr>
              <a:t> Recipe</a:t>
            </a:r>
            <a:endParaRPr lang="en-US" sz="3600" b="1" dirty="0">
              <a:solidFill>
                <a:srgbClr val="FFFFFF"/>
              </a:solidFill>
            </a:endParaRPr>
          </a:p>
          <a:p>
            <a:pPr algn="ctr"/>
            <a:endParaRPr lang="en-US" sz="3600" b="1" u="sng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6172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½ c           Olive </a:t>
            </a:r>
            <a:r>
              <a:rPr lang="en-US" sz="2800" b="1" dirty="0" err="1" smtClean="0">
                <a:solidFill>
                  <a:schemeClr val="bg1"/>
                </a:solidFill>
              </a:rPr>
              <a:t>oil,extra</a:t>
            </a:r>
            <a:r>
              <a:rPr lang="en-US" sz="2800" b="1" dirty="0" smtClean="0">
                <a:solidFill>
                  <a:schemeClr val="bg1"/>
                </a:solidFill>
              </a:rPr>
              <a:t> virgin</a:t>
            </a:r>
          </a:p>
          <a:p>
            <a:pPr marL="342900" indent="-342900">
              <a:buAutoNum type="arabicPlain" startAt="20"/>
            </a:pPr>
            <a:r>
              <a:rPr lang="en-US" sz="2800" b="1" dirty="0" smtClean="0">
                <a:solidFill>
                  <a:schemeClr val="bg1"/>
                </a:solidFill>
              </a:rPr>
              <a:t>            Clove garlic, minced</a:t>
            </a:r>
          </a:p>
          <a:p>
            <a:pPr marL="342900" indent="-342900"/>
            <a:r>
              <a:rPr lang="en-US" sz="2800" b="1" dirty="0" smtClean="0">
                <a:solidFill>
                  <a:schemeClr val="bg1"/>
                </a:solidFill>
              </a:rPr>
              <a:t>1 1/2c     Onion, sliced rings thin</a:t>
            </a:r>
          </a:p>
          <a:p>
            <a:pPr marL="342900" indent="-342900"/>
            <a:r>
              <a:rPr lang="en-US" sz="2800" b="1" dirty="0" smtClean="0">
                <a:solidFill>
                  <a:schemeClr val="bg1"/>
                </a:solidFill>
              </a:rPr>
              <a:t>2c            Sour orange or fresh lime juice</a:t>
            </a:r>
          </a:p>
          <a:p>
            <a:pPr marL="342900" indent="-342900"/>
            <a:r>
              <a:rPr lang="en-US" sz="2800" b="1" dirty="0" smtClean="0">
                <a:solidFill>
                  <a:schemeClr val="bg1"/>
                </a:solidFill>
              </a:rPr>
              <a:t>½ tsp       Ground oregano</a:t>
            </a:r>
          </a:p>
          <a:p>
            <a:pPr marL="342900" indent="-342900"/>
            <a:r>
              <a:rPr lang="en-US" sz="2800" b="1" dirty="0" smtClean="0">
                <a:solidFill>
                  <a:schemeClr val="bg1"/>
                </a:solidFill>
              </a:rPr>
              <a:t>½ tsp       Salt</a:t>
            </a:r>
          </a:p>
          <a:p>
            <a:pPr marL="342900" indent="-342900"/>
            <a:r>
              <a:rPr lang="en-US" sz="2800" b="1" dirty="0" smtClean="0">
                <a:solidFill>
                  <a:schemeClr val="bg1"/>
                </a:solidFill>
              </a:rPr>
              <a:t>½ tsp       Parsley flakes</a:t>
            </a:r>
          </a:p>
          <a:p>
            <a:pPr marL="342900" indent="-342900"/>
            <a:r>
              <a:rPr lang="en-US" sz="2800" b="1" dirty="0" smtClean="0">
                <a:solidFill>
                  <a:schemeClr val="bg1"/>
                </a:solidFill>
              </a:rPr>
              <a:t>¼ tsp       Ground cumin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476</Words>
  <Application>Microsoft Office PowerPoint</Application>
  <PresentationFormat>On-screen Show (4:3)</PresentationFormat>
  <Paragraphs>119</Paragraphs>
  <Slides>19</Slides>
  <Notes>18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"Pits" and "Spits"   Re-purposing two exotic cooking methods that are too HOT to ignore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 Oppenheim</dc:creator>
  <cp:lastModifiedBy>Catering Sales</cp:lastModifiedBy>
  <cp:revision>173</cp:revision>
  <dcterms:created xsi:type="dcterms:W3CDTF">2013-07-11T14:21:42Z</dcterms:created>
  <dcterms:modified xsi:type="dcterms:W3CDTF">2013-07-31T15:40:02Z</dcterms:modified>
</cp:coreProperties>
</file>